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2"/>
  </p:notesMasterIdLst>
  <p:handoutMasterIdLst>
    <p:handoutMasterId r:id="rId23"/>
  </p:handoutMasterIdLst>
  <p:sldIdLst>
    <p:sldId id="256" r:id="rId2"/>
    <p:sldId id="312" r:id="rId3"/>
    <p:sldId id="320" r:id="rId4"/>
    <p:sldId id="303" r:id="rId5"/>
    <p:sldId id="327" r:id="rId6"/>
    <p:sldId id="328" r:id="rId7"/>
    <p:sldId id="326" r:id="rId8"/>
    <p:sldId id="337" r:id="rId9"/>
    <p:sldId id="329" r:id="rId10"/>
    <p:sldId id="330" r:id="rId11"/>
    <p:sldId id="331" r:id="rId12"/>
    <p:sldId id="332" r:id="rId13"/>
    <p:sldId id="333" r:id="rId14"/>
    <p:sldId id="334" r:id="rId15"/>
    <p:sldId id="335" r:id="rId16"/>
    <p:sldId id="336" r:id="rId17"/>
    <p:sldId id="322" r:id="rId18"/>
    <p:sldId id="323" r:id="rId19"/>
    <p:sldId id="316" r:id="rId20"/>
    <p:sldId id="317" r:id="rId21"/>
  </p:sldIdLst>
  <p:sldSz cx="9144000" cy="6858000" type="screen4x3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DixonP" initials="DP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1474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4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1333D4-C862-45B6-8317-2877931490C0}" type="datetimeFigureOut">
              <a:rPr lang="en-GB" smtClean="0"/>
              <a:t>14/05/2018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6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6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A587DB-5CA8-45F6-B75C-A11ACAAD943B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263845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BBDF19-1CC3-4CE1-ABAC-A6B6BFF60D88}" type="datetimeFigureOut">
              <a:rPr lang="en-GB" smtClean="0"/>
              <a:t>14/05/2018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16463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1F66F5-C314-43C9-9E49-13BB8CB26A40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48889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438128-01BF-4657-BA95-878EE7A6EF09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96553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438128-01BF-4657-BA95-878EE7A6EF09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96553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438128-01BF-4657-BA95-878EE7A6EF09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96553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438128-01BF-4657-BA95-878EE7A6EF09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96553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3568" y="1844824"/>
            <a:ext cx="712656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r-F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3568" y="3573016"/>
            <a:ext cx="7128792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t>‹Nr.›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62879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t>‹Nr.›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835477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theme" Target="../theme/theme1.xml"/><Relationship Id="rId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10" Type="http://schemas.openxmlformats.org/officeDocument/2006/relationships/image" Target="../media/image7.png"/><Relationship Id="rId4" Type="http://schemas.openxmlformats.org/officeDocument/2006/relationships/image" Target="../media/image1.jpeg"/><Relationship Id="rId9" Type="http://schemas.openxmlformats.org/officeDocument/2006/relationships/image" Target="../media/image6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124745"/>
            <a:ext cx="7283152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r-FR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00807"/>
            <a:ext cx="7283152" cy="45237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92280" y="6560259"/>
            <a:ext cx="648072" cy="1961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C00000"/>
                </a:solidFill>
              </a:defRPr>
            </a:lvl1pPr>
          </a:lstStyle>
          <a:p>
            <a:fld id="{112F3AA7-8D1D-4094-95D7-0F0AD16921C5}" type="slidenum">
              <a:rPr lang="fr-FR" smtClean="0"/>
              <a:pPr/>
              <a:t>‹Nr.›</a:t>
            </a:fld>
            <a:endParaRPr lang="fr-FR" dirty="0"/>
          </a:p>
        </p:txBody>
      </p:sp>
      <p:sp>
        <p:nvSpPr>
          <p:cNvPr id="7" name="Rectangle 6"/>
          <p:cNvSpPr/>
          <p:nvPr/>
        </p:nvSpPr>
        <p:spPr>
          <a:xfrm>
            <a:off x="7956376" y="0"/>
            <a:ext cx="1187624" cy="6858000"/>
          </a:xfrm>
          <a:prstGeom prst="rect">
            <a:avLst/>
          </a:prstGeom>
          <a:solidFill>
            <a:srgbClr val="004A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Picture 2" descr="P:\1_En cours\Sites\Shutterstock photos\web\precision_measurement_tool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260648"/>
            <a:ext cx="900000" cy="69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P:\1_En cours\Sites\Shutterstock photos\web\tankers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1412776"/>
            <a:ext cx="900000" cy="655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P:\1_En cours\Sites\Shutterstock photos\web\radar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2515476"/>
            <a:ext cx="900000" cy="69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P:\1_En cours\Sites\Shutterstock photos\web\medical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3717032"/>
            <a:ext cx="900000" cy="67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7" descr="P:\1_En cours\Sites\Shutterstock photos\web\blood-pressure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4843799"/>
            <a:ext cx="900000" cy="601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8" descr="P:\1_En cours\Sites\Shutterstock photos\web\gold_scales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5923694"/>
            <a:ext cx="900000" cy="601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40371"/>
            <a:ext cx="934349" cy="934349"/>
          </a:xfrm>
          <a:prstGeom prst="rect">
            <a:avLst/>
          </a:prstGeom>
        </p:spPr>
      </p:pic>
      <p:sp>
        <p:nvSpPr>
          <p:cNvPr id="15" name="TextBox 14"/>
          <p:cNvSpPr txBox="1"/>
          <p:nvPr userDrawn="1"/>
        </p:nvSpPr>
        <p:spPr>
          <a:xfrm>
            <a:off x="1445416" y="315159"/>
            <a:ext cx="64087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3200" dirty="0">
                <a:solidFill>
                  <a:srgbClr val="0070C0"/>
                </a:solidFill>
              </a:rPr>
              <a:t>OIML</a:t>
            </a:r>
            <a:r>
              <a:rPr lang="en-GB" sz="3200" baseline="0" dirty="0">
                <a:solidFill>
                  <a:srgbClr val="0070C0"/>
                </a:solidFill>
              </a:rPr>
              <a:t> Certification System (OIML-CS)</a:t>
            </a:r>
          </a:p>
        </p:txBody>
      </p:sp>
      <p:sp>
        <p:nvSpPr>
          <p:cNvPr id="16" name="TextBox 15"/>
          <p:cNvSpPr txBox="1"/>
          <p:nvPr userDrawn="1"/>
        </p:nvSpPr>
        <p:spPr>
          <a:xfrm>
            <a:off x="3563888" y="6519827"/>
            <a:ext cx="12682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>
                <a:solidFill>
                  <a:srgbClr val="FF0000"/>
                </a:solidFill>
              </a:rPr>
              <a:t>OIML-CS Seminar</a:t>
            </a:r>
          </a:p>
        </p:txBody>
      </p:sp>
      <p:sp>
        <p:nvSpPr>
          <p:cNvPr id="18" name="TextBox 17"/>
          <p:cNvSpPr txBox="1"/>
          <p:nvPr userDrawn="1"/>
        </p:nvSpPr>
        <p:spPr>
          <a:xfrm>
            <a:off x="395536" y="6519826"/>
            <a:ext cx="13962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>
                <a:solidFill>
                  <a:srgbClr val="FF0000"/>
                </a:solidFill>
              </a:rPr>
              <a:t>Moscow,</a:t>
            </a:r>
            <a:r>
              <a:rPr lang="en-GB" sz="1200" baseline="0" dirty="0">
                <a:solidFill>
                  <a:srgbClr val="FF0000"/>
                </a:solidFill>
              </a:rPr>
              <a:t> May 2018</a:t>
            </a:r>
            <a:endParaRPr lang="en-GB" sz="1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13605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3600" kern="1200" baseline="0">
          <a:solidFill>
            <a:srgbClr val="C00000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oiml.org/" TargetMode="External"/><Relationship Id="rId2" Type="http://schemas.openxmlformats.org/officeDocument/2006/relationships/hyperlink" Target="mailto:paul.dixon@oiml.or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59532" y="1340768"/>
            <a:ext cx="7344816" cy="1470025"/>
          </a:xfrm>
        </p:spPr>
        <p:txBody>
          <a:bodyPr>
            <a:normAutofit/>
          </a:bodyPr>
          <a:lstStyle/>
          <a:p>
            <a:r>
              <a:rPr lang="en-GB" sz="4000" dirty="0"/>
              <a:t>OIML-CS Website and Documentation</a:t>
            </a:r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092280" y="6560259"/>
            <a:ext cx="648072" cy="196131"/>
          </a:xfrm>
        </p:spPr>
        <p:txBody>
          <a:bodyPr/>
          <a:lstStyle/>
          <a:p>
            <a:fld id="{112F3AA7-8D1D-4094-95D7-0F0AD16921C5}" type="slidenum">
              <a:rPr lang="fr-FR" smtClean="0"/>
              <a:t>1</a:t>
            </a:fld>
            <a:endParaRPr lang="fr-FR"/>
          </a:p>
        </p:txBody>
      </p:sp>
      <p:sp>
        <p:nvSpPr>
          <p:cNvPr id="5" name="Subtitle 2"/>
          <p:cNvSpPr>
            <a:spLocks noGrp="1"/>
          </p:cNvSpPr>
          <p:nvPr/>
        </p:nvSpPr>
        <p:spPr>
          <a:xfrm>
            <a:off x="467544" y="2924944"/>
            <a:ext cx="7128792" cy="33123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800" dirty="0">
                <a:solidFill>
                  <a:schemeClr val="tx1"/>
                </a:solidFill>
              </a:rPr>
              <a:t>COOMET </a:t>
            </a:r>
            <a:r>
              <a:rPr lang="fr-FR" sz="2800" dirty="0" err="1">
                <a:solidFill>
                  <a:schemeClr val="tx1"/>
                </a:solidFill>
              </a:rPr>
              <a:t>Seminar</a:t>
            </a:r>
            <a:r>
              <a:rPr lang="fr-FR" sz="2800" dirty="0">
                <a:solidFill>
                  <a:schemeClr val="tx1"/>
                </a:solidFill>
              </a:rPr>
              <a:t> </a:t>
            </a:r>
          </a:p>
          <a:p>
            <a:r>
              <a:rPr lang="fr-FR" sz="2800" dirty="0">
                <a:solidFill>
                  <a:schemeClr val="tx1"/>
                </a:solidFill>
              </a:rPr>
              <a:t>OIML Certification System (OIML-CS)</a:t>
            </a:r>
          </a:p>
          <a:p>
            <a:r>
              <a:rPr lang="fr-FR" sz="2400" dirty="0">
                <a:solidFill>
                  <a:schemeClr val="tx1"/>
                </a:solidFill>
              </a:rPr>
              <a:t>Moscow, </a:t>
            </a:r>
            <a:r>
              <a:rPr lang="fr-FR" sz="2400" dirty="0" err="1">
                <a:solidFill>
                  <a:schemeClr val="tx1"/>
                </a:solidFill>
              </a:rPr>
              <a:t>Russian</a:t>
            </a:r>
            <a:r>
              <a:rPr lang="fr-FR" sz="2400" dirty="0">
                <a:solidFill>
                  <a:schemeClr val="tx1"/>
                </a:solidFill>
              </a:rPr>
              <a:t> </a:t>
            </a:r>
            <a:r>
              <a:rPr lang="fr-FR" sz="2400" dirty="0" err="1">
                <a:solidFill>
                  <a:schemeClr val="tx1"/>
                </a:solidFill>
              </a:rPr>
              <a:t>Federation</a:t>
            </a:r>
            <a:r>
              <a:rPr lang="fr-FR" sz="2400" dirty="0">
                <a:solidFill>
                  <a:schemeClr val="tx1"/>
                </a:solidFill>
              </a:rPr>
              <a:t>, May 2018</a:t>
            </a:r>
          </a:p>
          <a:p>
            <a:endParaRPr lang="fr-FR" sz="2800" dirty="0">
              <a:solidFill>
                <a:schemeClr val="tx1"/>
              </a:solidFill>
            </a:endParaRPr>
          </a:p>
          <a:p>
            <a:r>
              <a:rPr lang="fr-FR" sz="2000" dirty="0">
                <a:solidFill>
                  <a:schemeClr val="tx1"/>
                </a:solidFill>
              </a:rPr>
              <a:t>Paul Dixon</a:t>
            </a:r>
            <a:br>
              <a:rPr lang="fr-FR" sz="2000" dirty="0">
                <a:solidFill>
                  <a:schemeClr val="tx1"/>
                </a:solidFill>
              </a:rPr>
            </a:br>
            <a:r>
              <a:rPr lang="fr-FR" sz="2000" dirty="0">
                <a:solidFill>
                  <a:schemeClr val="tx1"/>
                </a:solidFill>
              </a:rPr>
              <a:t>BIML Assistant </a:t>
            </a:r>
            <a:r>
              <a:rPr lang="fr-FR" sz="2000" dirty="0" err="1">
                <a:solidFill>
                  <a:schemeClr val="tx1"/>
                </a:solidFill>
              </a:rPr>
              <a:t>Director</a:t>
            </a:r>
            <a:endParaRPr lang="fr-FR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68513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2"/>
          <p:cNvSpPr txBox="1">
            <a:spLocks/>
          </p:cNvSpPr>
          <p:nvPr/>
        </p:nvSpPr>
        <p:spPr>
          <a:xfrm>
            <a:off x="555931" y="2399486"/>
            <a:ext cx="7528474" cy="28969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Verdana"/>
              <a:cs typeface="Verdana"/>
            </a:endParaRPr>
          </a:p>
        </p:txBody>
      </p:sp>
      <p:sp>
        <p:nvSpPr>
          <p:cNvPr id="10" name="Subtitle 2"/>
          <p:cNvSpPr txBox="1">
            <a:spLocks/>
          </p:cNvSpPr>
          <p:nvPr/>
        </p:nvSpPr>
        <p:spPr>
          <a:xfrm>
            <a:off x="555931" y="1674296"/>
            <a:ext cx="6950279" cy="5557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1600" dirty="0">
              <a:solidFill>
                <a:srgbClr val="0E572A"/>
              </a:solidFill>
              <a:latin typeface="Verdana"/>
              <a:cs typeface="Verdana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55931" y="1700808"/>
            <a:ext cx="7040405" cy="4924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8775" lvl="1" indent="-342900" algn="just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</a:pPr>
            <a:r>
              <a:rPr lang="en-GB" altLang="en-US" sz="2400" dirty="0">
                <a:ea typeface="Verdana" panose="020B0604030504040204" pitchFamily="34" charset="0"/>
                <a:cs typeface="Verdana" panose="020B0604030504040204" pitchFamily="34" charset="0"/>
              </a:rPr>
              <a:t>Specifies the top-level </a:t>
            </a:r>
            <a:r>
              <a:rPr lang="en-GB" altLang="en-US" sz="2400" i="1" dirty="0">
                <a:ea typeface="Verdana" panose="020B0604030504040204" pitchFamily="34" charset="0"/>
                <a:cs typeface="Verdana" panose="020B0604030504040204" pitchFamily="34" charset="0"/>
              </a:rPr>
              <a:t>Framework</a:t>
            </a:r>
            <a:r>
              <a:rPr lang="en-GB" altLang="en-US" sz="2400" dirty="0">
                <a:ea typeface="Verdana" panose="020B0604030504040204" pitchFamily="34" charset="0"/>
                <a:cs typeface="Verdana" panose="020B0604030504040204" pitchFamily="34" charset="0"/>
              </a:rPr>
              <a:t> for the OIML-CS</a:t>
            </a:r>
          </a:p>
          <a:p>
            <a:pPr marL="815975" lvl="2" indent="-342900" algn="just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</a:pPr>
            <a:r>
              <a:rPr lang="en-GB" altLang="en-US" sz="2400" dirty="0">
                <a:ea typeface="Verdana" panose="020B0604030504040204" pitchFamily="34" charset="0"/>
                <a:cs typeface="Verdana" panose="020B0604030504040204" pitchFamily="34" charset="0"/>
              </a:rPr>
              <a:t>Principles</a:t>
            </a:r>
          </a:p>
          <a:p>
            <a:pPr marL="815975" lvl="2" indent="-342900" algn="just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</a:pPr>
            <a:r>
              <a:rPr lang="en-GB" altLang="en-US" sz="2400" dirty="0">
                <a:ea typeface="Verdana" panose="020B0604030504040204" pitchFamily="34" charset="0"/>
                <a:cs typeface="Verdana" panose="020B0604030504040204" pitchFamily="34" charset="0"/>
              </a:rPr>
              <a:t>Objectives</a:t>
            </a:r>
          </a:p>
          <a:p>
            <a:pPr marL="815975" lvl="2" indent="-342900" algn="just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</a:pPr>
            <a:r>
              <a:rPr lang="en-GB" altLang="en-US" sz="2400" dirty="0">
                <a:ea typeface="Verdana" panose="020B0604030504040204" pitchFamily="34" charset="0"/>
                <a:cs typeface="Verdana" panose="020B0604030504040204" pitchFamily="34" charset="0"/>
              </a:rPr>
              <a:t>Scope</a:t>
            </a:r>
          </a:p>
          <a:p>
            <a:pPr marL="815975" lvl="2" indent="-342900" algn="just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</a:pPr>
            <a:r>
              <a:rPr lang="en-GB" altLang="en-US" sz="2400" dirty="0">
                <a:ea typeface="Verdana" panose="020B0604030504040204" pitchFamily="34" charset="0"/>
                <a:cs typeface="Verdana" panose="020B0604030504040204" pitchFamily="34" charset="0"/>
              </a:rPr>
              <a:t>Participation</a:t>
            </a:r>
          </a:p>
          <a:p>
            <a:pPr marL="815975" lvl="2" indent="-342900" algn="just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</a:pPr>
            <a:r>
              <a:rPr lang="en-GB" altLang="en-US" sz="2400" dirty="0">
                <a:ea typeface="Verdana" panose="020B0604030504040204" pitchFamily="34" charset="0"/>
                <a:cs typeface="Verdana" panose="020B0604030504040204" pitchFamily="34" charset="0"/>
              </a:rPr>
              <a:t>Structure</a:t>
            </a:r>
          </a:p>
          <a:p>
            <a:pPr marL="815975" lvl="2" indent="-342900" algn="just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</a:pPr>
            <a:r>
              <a:rPr lang="en-GB" altLang="en-US" sz="2400" dirty="0">
                <a:ea typeface="Verdana" panose="020B0604030504040204" pitchFamily="34" charset="0"/>
                <a:cs typeface="Verdana" panose="020B0604030504040204" pitchFamily="34" charset="0"/>
              </a:rPr>
              <a:t>Operation</a:t>
            </a:r>
          </a:p>
          <a:p>
            <a:pPr marL="358775" lvl="1" indent="-342900" algn="just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</a:pPr>
            <a:r>
              <a:rPr lang="en-GB" altLang="en-US" sz="2400" dirty="0">
                <a:ea typeface="Verdana" panose="020B0604030504040204" pitchFamily="34" charset="0"/>
                <a:cs typeface="Verdana" panose="020B0604030504040204" pitchFamily="34" charset="0"/>
              </a:rPr>
              <a:t>CIML approval required </a:t>
            </a:r>
          </a:p>
          <a:p>
            <a:pPr marL="815975" lvl="2" indent="-342900" algn="just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</a:pPr>
            <a:r>
              <a:rPr lang="en-GB" altLang="en-US" sz="2400" dirty="0">
                <a:ea typeface="Verdana" panose="020B0604030504040204" pitchFamily="34" charset="0"/>
                <a:cs typeface="Verdana" panose="020B0604030504040204" pitchFamily="34" charset="0"/>
              </a:rPr>
              <a:t>First approved in 2016</a:t>
            </a:r>
          </a:p>
          <a:p>
            <a:pPr marL="815975" lvl="2" indent="-342900" algn="just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</a:pPr>
            <a:r>
              <a:rPr lang="en-GB" altLang="en-US" sz="2400" dirty="0">
                <a:ea typeface="Verdana" panose="020B0604030504040204" pitchFamily="34" charset="0"/>
                <a:cs typeface="Verdana" panose="020B0604030504040204" pitchFamily="34" charset="0"/>
              </a:rPr>
              <a:t>Revision approved in Oct. 2017</a:t>
            </a:r>
          </a:p>
          <a:p>
            <a:pPr marL="358775" lvl="1" indent="-342900" algn="just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</a:pPr>
            <a:r>
              <a:rPr lang="en-GB" altLang="en-US" sz="2400" dirty="0">
                <a:ea typeface="Verdana" panose="020B0604030504040204" pitchFamily="34" charset="0"/>
                <a:cs typeface="Verdana" panose="020B0604030504040204" pitchFamily="34" charset="0"/>
              </a:rPr>
              <a:t>Maintained by the MC (“Maintenance Group”)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1124745"/>
            <a:ext cx="7283152" cy="504056"/>
          </a:xfrm>
        </p:spPr>
        <p:txBody>
          <a:bodyPr>
            <a:noAutofit/>
          </a:bodyPr>
          <a:lstStyle/>
          <a:p>
            <a:r>
              <a:rPr lang="nl-NL" sz="3200" b="1" dirty="0">
                <a:solidFill>
                  <a:srgbClr val="FF0000"/>
                </a:solidFill>
                <a:cs typeface="Arial" panose="020B0604020202020204" pitchFamily="34" charset="0"/>
              </a:rPr>
              <a:t>OIML B 18:2017</a:t>
            </a:r>
            <a:endParaRPr lang="en-US" sz="3200" b="1" dirty="0"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4887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6687" y="1124744"/>
            <a:ext cx="7283152" cy="504056"/>
          </a:xfrm>
        </p:spPr>
        <p:txBody>
          <a:bodyPr>
            <a:normAutofit fontScale="90000"/>
          </a:bodyPr>
          <a:lstStyle/>
          <a:p>
            <a:r>
              <a:rPr lang="en-GB" dirty="0"/>
              <a:t>Operational Documents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t>11</a:t>
            </a:fld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628800"/>
            <a:ext cx="7488832" cy="4809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/>
          <p:nvPr/>
        </p:nvSpPr>
        <p:spPr>
          <a:xfrm>
            <a:off x="323528" y="2924944"/>
            <a:ext cx="7488832" cy="864096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559922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2"/>
          <p:cNvSpPr txBox="1">
            <a:spLocks/>
          </p:cNvSpPr>
          <p:nvPr/>
        </p:nvSpPr>
        <p:spPr>
          <a:xfrm>
            <a:off x="555931" y="2399486"/>
            <a:ext cx="7528474" cy="28969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Verdana"/>
              <a:cs typeface="Verdana"/>
            </a:endParaRPr>
          </a:p>
        </p:txBody>
      </p:sp>
      <p:sp>
        <p:nvSpPr>
          <p:cNvPr id="10" name="Subtitle 2"/>
          <p:cNvSpPr txBox="1">
            <a:spLocks/>
          </p:cNvSpPr>
          <p:nvPr/>
        </p:nvSpPr>
        <p:spPr>
          <a:xfrm>
            <a:off x="555931" y="1674296"/>
            <a:ext cx="6950279" cy="5557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1600" dirty="0">
              <a:solidFill>
                <a:srgbClr val="0E572A"/>
              </a:solidFill>
              <a:latin typeface="Verdana"/>
              <a:cs typeface="Verdana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55930" y="1844824"/>
            <a:ext cx="7040405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8775" lvl="1" indent="-342900" algn="just">
              <a:spcBef>
                <a:spcPct val="0"/>
              </a:spcBef>
              <a:buFont typeface="Arial" charset="0"/>
              <a:buChar char="•"/>
            </a:pPr>
            <a:r>
              <a:rPr lang="en-GB" altLang="en-US" sz="2400" dirty="0">
                <a:ea typeface="Verdana" panose="020B0604030504040204" pitchFamily="34" charset="0"/>
                <a:cs typeface="Verdana" panose="020B0604030504040204" pitchFamily="34" charset="0"/>
              </a:rPr>
              <a:t>OD-01	Management Committee</a:t>
            </a:r>
          </a:p>
          <a:p>
            <a:pPr marL="358775" lvl="1" indent="-342900" algn="just">
              <a:spcBef>
                <a:spcPct val="0"/>
              </a:spcBef>
              <a:buFont typeface="Arial" charset="0"/>
              <a:buChar char="•"/>
            </a:pPr>
            <a:r>
              <a:rPr lang="en-GB" altLang="en-US" sz="2400" dirty="0">
                <a:ea typeface="Verdana" panose="020B0604030504040204" pitchFamily="34" charset="0"/>
                <a:cs typeface="Verdana" panose="020B0604030504040204" pitchFamily="34" charset="0"/>
              </a:rPr>
              <a:t>OD-02	Test Laboratories Forum</a:t>
            </a:r>
          </a:p>
          <a:p>
            <a:pPr marL="358775" lvl="1" indent="-342900" algn="just">
              <a:spcBef>
                <a:spcPct val="0"/>
              </a:spcBef>
              <a:buFont typeface="Arial" charset="0"/>
              <a:buChar char="•"/>
            </a:pPr>
            <a:r>
              <a:rPr lang="en-GB" altLang="en-US" sz="2400" dirty="0">
                <a:ea typeface="Verdana" panose="020B0604030504040204" pitchFamily="34" charset="0"/>
                <a:cs typeface="Verdana" panose="020B0604030504040204" pitchFamily="34" charset="0"/>
              </a:rPr>
              <a:t>Specify operating </a:t>
            </a:r>
            <a:r>
              <a:rPr lang="en-GB" altLang="en-US" sz="2400" i="1" dirty="0">
                <a:ea typeface="Verdana" panose="020B0604030504040204" pitchFamily="34" charset="0"/>
                <a:cs typeface="Verdana" panose="020B0604030504040204" pitchFamily="34" charset="0"/>
              </a:rPr>
              <a:t>rules</a:t>
            </a:r>
          </a:p>
          <a:p>
            <a:pPr marL="815975" lvl="2" indent="-342900" algn="just">
              <a:spcBef>
                <a:spcPct val="0"/>
              </a:spcBef>
              <a:buFont typeface="Arial" charset="0"/>
              <a:buChar char="•"/>
            </a:pPr>
            <a:r>
              <a:rPr lang="en-GB" altLang="en-US" sz="2400" dirty="0">
                <a:ea typeface="Verdana" panose="020B0604030504040204" pitchFamily="34" charset="0"/>
                <a:cs typeface="Verdana" panose="020B0604030504040204" pitchFamily="34" charset="0"/>
              </a:rPr>
              <a:t>Composition</a:t>
            </a:r>
          </a:p>
          <a:p>
            <a:pPr marL="815975" lvl="2" indent="-342900" algn="just">
              <a:spcBef>
                <a:spcPct val="0"/>
              </a:spcBef>
              <a:buFont typeface="Arial" charset="0"/>
              <a:buChar char="•"/>
            </a:pPr>
            <a:r>
              <a:rPr lang="en-GB" altLang="en-US" sz="2400" dirty="0">
                <a:ea typeface="Verdana" panose="020B0604030504040204" pitchFamily="34" charset="0"/>
                <a:cs typeface="Verdana" panose="020B0604030504040204" pitchFamily="34" charset="0"/>
              </a:rPr>
              <a:t>Appointment procedures</a:t>
            </a:r>
          </a:p>
          <a:p>
            <a:pPr marL="815975" lvl="2" indent="-342900" algn="just">
              <a:spcBef>
                <a:spcPct val="0"/>
              </a:spcBef>
              <a:buFont typeface="Arial" charset="0"/>
              <a:buChar char="•"/>
            </a:pPr>
            <a:r>
              <a:rPr lang="en-GB" altLang="en-US" sz="2400" dirty="0">
                <a:ea typeface="Verdana" panose="020B0604030504040204" pitchFamily="34" charset="0"/>
                <a:cs typeface="Verdana" panose="020B0604030504040204" pitchFamily="34" charset="0"/>
              </a:rPr>
              <a:t>Principles of operation</a:t>
            </a:r>
          </a:p>
          <a:p>
            <a:pPr marL="815975" lvl="2" indent="-342900" algn="just">
              <a:spcBef>
                <a:spcPct val="0"/>
              </a:spcBef>
              <a:buFont typeface="Arial" charset="0"/>
              <a:buChar char="•"/>
            </a:pPr>
            <a:r>
              <a:rPr lang="en-GB" altLang="en-US" sz="2400" dirty="0">
                <a:ea typeface="Verdana" panose="020B0604030504040204" pitchFamily="34" charset="0"/>
                <a:cs typeface="Verdana" panose="020B0604030504040204" pitchFamily="34" charset="0"/>
              </a:rPr>
              <a:t>Interaction with the CIML</a:t>
            </a:r>
          </a:p>
          <a:p>
            <a:pPr marL="815975" lvl="2" indent="-342900" algn="just">
              <a:spcBef>
                <a:spcPct val="0"/>
              </a:spcBef>
              <a:buFont typeface="Arial" charset="0"/>
              <a:buChar char="•"/>
            </a:pPr>
            <a:r>
              <a:rPr lang="en-GB" altLang="en-US" sz="2400" dirty="0">
                <a:ea typeface="Verdana" panose="020B0604030504040204" pitchFamily="34" charset="0"/>
                <a:cs typeface="Verdana" panose="020B0604030504040204" pitchFamily="34" charset="0"/>
              </a:rPr>
              <a:t>Criteria for experts</a:t>
            </a:r>
          </a:p>
          <a:p>
            <a:pPr marL="815975" lvl="2" indent="-342900" algn="just">
              <a:spcBef>
                <a:spcPct val="0"/>
              </a:spcBef>
              <a:buFont typeface="Arial" charset="0"/>
              <a:buChar char="•"/>
            </a:pPr>
            <a:r>
              <a:rPr lang="en-GB" altLang="en-US" sz="2400" dirty="0">
                <a:ea typeface="Verdana" panose="020B0604030504040204" pitchFamily="34" charset="0"/>
                <a:cs typeface="Verdana" panose="020B0604030504040204" pitchFamily="34" charset="0"/>
              </a:rPr>
              <a:t>Promotion and awareness raising</a:t>
            </a:r>
          </a:p>
          <a:p>
            <a:pPr marL="815975" lvl="2" indent="-342900" algn="just">
              <a:spcBef>
                <a:spcPct val="0"/>
              </a:spcBef>
              <a:buFont typeface="Arial" charset="0"/>
              <a:buChar char="•"/>
            </a:pPr>
            <a:r>
              <a:rPr lang="en-GB" altLang="en-US" sz="2400" dirty="0">
                <a:ea typeface="Verdana" panose="020B0604030504040204" pitchFamily="34" charset="0"/>
                <a:cs typeface="Verdana" panose="020B0604030504040204" pitchFamily="34" charset="0"/>
              </a:rPr>
              <a:t>…</a:t>
            </a:r>
          </a:p>
          <a:p>
            <a:pPr marL="358775" lvl="1" indent="-342900" algn="just">
              <a:spcBef>
                <a:spcPct val="0"/>
              </a:spcBef>
              <a:buFont typeface="Arial" charset="0"/>
              <a:buChar char="•"/>
            </a:pPr>
            <a:r>
              <a:rPr lang="en-GB" altLang="en-US" sz="2400" dirty="0">
                <a:ea typeface="Verdana" panose="020B0604030504040204" pitchFamily="34" charset="0"/>
                <a:cs typeface="Verdana" panose="020B0604030504040204" pitchFamily="34" charset="0"/>
              </a:rPr>
              <a:t>Maintained by the MC (“Maintenance Group”)</a:t>
            </a:r>
          </a:p>
          <a:p>
            <a:pPr marL="358775" lvl="1" indent="-342900" algn="just">
              <a:spcBef>
                <a:spcPct val="0"/>
              </a:spcBef>
              <a:buFont typeface="Arial" charset="0"/>
              <a:buChar char="•"/>
            </a:pPr>
            <a:r>
              <a:rPr lang="en-GB" altLang="en-US" sz="2400" dirty="0">
                <a:ea typeface="Verdana" panose="020B0604030504040204" pitchFamily="34" charset="0"/>
                <a:cs typeface="Verdana" panose="020B0604030504040204" pitchFamily="34" charset="0"/>
              </a:rPr>
              <a:t>Approved by MC (CIML approval not required)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1124745"/>
            <a:ext cx="7283152" cy="504056"/>
          </a:xfrm>
        </p:spPr>
        <p:txBody>
          <a:bodyPr>
            <a:noAutofit/>
          </a:bodyPr>
          <a:lstStyle/>
          <a:p>
            <a:r>
              <a:rPr lang="nl-NL" sz="3200" b="1" dirty="0">
                <a:solidFill>
                  <a:srgbClr val="FF0000"/>
                </a:solidFill>
                <a:cs typeface="Arial" panose="020B0604020202020204" pitchFamily="34" charset="0"/>
              </a:rPr>
              <a:t>Operational Documents</a:t>
            </a:r>
            <a:endParaRPr lang="en-US" sz="3200" b="1" dirty="0"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81674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6687" y="1124744"/>
            <a:ext cx="7283152" cy="504056"/>
          </a:xfrm>
        </p:spPr>
        <p:txBody>
          <a:bodyPr>
            <a:normAutofit fontScale="90000"/>
          </a:bodyPr>
          <a:lstStyle/>
          <a:p>
            <a:r>
              <a:rPr lang="en-GB" dirty="0"/>
              <a:t>Procedural Documents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t>13</a:t>
            </a:fld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628800"/>
            <a:ext cx="7488832" cy="4809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/>
          <p:nvPr/>
        </p:nvSpPr>
        <p:spPr>
          <a:xfrm>
            <a:off x="323528" y="3755916"/>
            <a:ext cx="7488832" cy="1113244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51516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2"/>
          <p:cNvSpPr txBox="1">
            <a:spLocks/>
          </p:cNvSpPr>
          <p:nvPr/>
        </p:nvSpPr>
        <p:spPr>
          <a:xfrm>
            <a:off x="555931" y="2399486"/>
            <a:ext cx="7528474" cy="28969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Verdana"/>
              <a:cs typeface="Verdana"/>
            </a:endParaRPr>
          </a:p>
        </p:txBody>
      </p:sp>
      <p:sp>
        <p:nvSpPr>
          <p:cNvPr id="10" name="Subtitle 2"/>
          <p:cNvSpPr txBox="1">
            <a:spLocks/>
          </p:cNvSpPr>
          <p:nvPr/>
        </p:nvSpPr>
        <p:spPr>
          <a:xfrm>
            <a:off x="555931" y="1674296"/>
            <a:ext cx="6950279" cy="5557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1600" dirty="0">
              <a:solidFill>
                <a:srgbClr val="0E572A"/>
              </a:solidFill>
              <a:latin typeface="Verdana"/>
              <a:cs typeface="Verdana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55931" y="1948994"/>
            <a:ext cx="7040405" cy="45089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8775" lvl="1" indent="-342900" algn="just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</a:pPr>
            <a:r>
              <a:rPr lang="en-GB" altLang="en-US" sz="2800" dirty="0">
                <a:ea typeface="Verdana" panose="020B0604030504040204" pitchFamily="34" charset="0"/>
                <a:cs typeface="Verdana" panose="020B0604030504040204" pitchFamily="34" charset="0"/>
              </a:rPr>
              <a:t>PD-01	Appeals, Complaints and Disputes</a:t>
            </a:r>
          </a:p>
          <a:p>
            <a:pPr marL="358775" lvl="1" indent="-342900" algn="just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</a:pPr>
            <a:r>
              <a:rPr lang="en-GB" altLang="en-US" sz="2800" dirty="0">
                <a:ea typeface="Verdana" panose="020B0604030504040204" pitchFamily="34" charset="0"/>
                <a:cs typeface="Verdana" panose="020B0604030504040204" pitchFamily="34" charset="0"/>
              </a:rPr>
              <a:t>PD-02	Approval of Experts</a:t>
            </a:r>
          </a:p>
          <a:p>
            <a:pPr marL="358775" lvl="1" indent="-342900" algn="just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</a:pPr>
            <a:r>
              <a:rPr lang="en-GB" altLang="en-US" sz="2800" dirty="0">
                <a:ea typeface="Verdana" panose="020B0604030504040204" pitchFamily="34" charset="0"/>
                <a:cs typeface="Verdana" panose="020B0604030504040204" pitchFamily="34" charset="0"/>
              </a:rPr>
              <a:t>PD-03	OIML Issuing Authorities, Utilizers 		and Associates</a:t>
            </a:r>
          </a:p>
          <a:p>
            <a:pPr marL="358775" lvl="1" indent="-342900" algn="just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</a:pPr>
            <a:r>
              <a:rPr lang="en-GB" altLang="en-US" sz="2800" dirty="0">
                <a:ea typeface="Verdana" panose="020B0604030504040204" pitchFamily="34" charset="0"/>
                <a:cs typeface="Verdana" panose="020B0604030504040204" pitchFamily="34" charset="0"/>
              </a:rPr>
              <a:t>PD-04	Test Laboratories</a:t>
            </a:r>
          </a:p>
          <a:p>
            <a:pPr marL="358775" lvl="1" indent="-342900" algn="just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</a:pPr>
            <a:r>
              <a:rPr lang="en-GB" altLang="en-US" sz="2800" dirty="0">
                <a:ea typeface="Verdana" panose="020B0604030504040204" pitchFamily="34" charset="0"/>
                <a:cs typeface="Verdana" panose="020B0604030504040204" pitchFamily="34" charset="0"/>
              </a:rPr>
              <a:t>PD-05	Issuing Certificates</a:t>
            </a:r>
          </a:p>
          <a:p>
            <a:pPr marL="358775" lvl="1" indent="-342900" algn="just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</a:pPr>
            <a:r>
              <a:rPr lang="en-GB" altLang="en-US" sz="2800" dirty="0">
                <a:ea typeface="Verdana" panose="020B0604030504040204" pitchFamily="34" charset="0"/>
                <a:cs typeface="Verdana" panose="020B0604030504040204" pitchFamily="34" charset="0"/>
              </a:rPr>
              <a:t>PD-06	Using Certificates</a:t>
            </a:r>
          </a:p>
          <a:p>
            <a:pPr marL="358775" lvl="1" indent="-342900" algn="just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</a:pPr>
            <a:r>
              <a:rPr lang="en-GB" altLang="en-US" sz="2800" dirty="0">
                <a:ea typeface="Verdana" panose="020B0604030504040204" pitchFamily="34" charset="0"/>
                <a:cs typeface="Verdana" panose="020B0604030504040204" pitchFamily="34" charset="0"/>
              </a:rPr>
              <a:t>PD-07	Transition Arrangements</a:t>
            </a:r>
          </a:p>
          <a:p>
            <a:pPr marL="358775" lvl="1" indent="-342900" algn="just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</a:pPr>
            <a:r>
              <a:rPr lang="en-GB" altLang="en-US" sz="2800" dirty="0">
                <a:ea typeface="Verdana" panose="020B0604030504040204" pitchFamily="34" charset="0"/>
                <a:cs typeface="Verdana" panose="020B0604030504040204" pitchFamily="34" charset="0"/>
              </a:rPr>
              <a:t>PD-08	Signing the Declaration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1124745"/>
            <a:ext cx="7283152" cy="504056"/>
          </a:xfrm>
        </p:spPr>
        <p:txBody>
          <a:bodyPr>
            <a:noAutofit/>
          </a:bodyPr>
          <a:lstStyle/>
          <a:p>
            <a:r>
              <a:rPr lang="nl-NL" sz="3200" b="1" dirty="0">
                <a:solidFill>
                  <a:srgbClr val="FF0000"/>
                </a:solidFill>
                <a:cs typeface="Arial" panose="020B0604020202020204" pitchFamily="34" charset="0"/>
              </a:rPr>
              <a:t>Procedural Documents</a:t>
            </a:r>
            <a:endParaRPr lang="en-US" sz="3200" b="1" dirty="0"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96237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2"/>
          <p:cNvSpPr txBox="1">
            <a:spLocks/>
          </p:cNvSpPr>
          <p:nvPr/>
        </p:nvSpPr>
        <p:spPr>
          <a:xfrm>
            <a:off x="555931" y="2399486"/>
            <a:ext cx="7528474" cy="28969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Verdana"/>
              <a:cs typeface="Verdana"/>
            </a:endParaRPr>
          </a:p>
        </p:txBody>
      </p:sp>
      <p:sp>
        <p:nvSpPr>
          <p:cNvPr id="10" name="Subtitle 2"/>
          <p:cNvSpPr txBox="1">
            <a:spLocks/>
          </p:cNvSpPr>
          <p:nvPr/>
        </p:nvSpPr>
        <p:spPr>
          <a:xfrm>
            <a:off x="555931" y="1674296"/>
            <a:ext cx="6950279" cy="5557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1600" dirty="0">
              <a:solidFill>
                <a:srgbClr val="0E572A"/>
              </a:solidFill>
              <a:latin typeface="Verdana"/>
              <a:cs typeface="Verdana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39666" y="1700808"/>
            <a:ext cx="7200686" cy="4847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8775" lvl="1" indent="-342900" algn="just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</a:pPr>
            <a:r>
              <a:rPr lang="en-GB" altLang="en-US" sz="2400" dirty="0">
                <a:ea typeface="Verdana" panose="020B0604030504040204" pitchFamily="34" charset="0"/>
                <a:cs typeface="Verdana" panose="020B0604030504040204" pitchFamily="34" charset="0"/>
              </a:rPr>
              <a:t>Support the participants in, and the users of, the OIML-CS</a:t>
            </a:r>
          </a:p>
          <a:p>
            <a:pPr marL="358775" lvl="1" indent="-342900" algn="just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</a:pPr>
            <a:r>
              <a:rPr lang="en-GB" altLang="en-US" sz="2400" dirty="0">
                <a:ea typeface="Verdana" panose="020B0604030504040204" pitchFamily="34" charset="0"/>
                <a:cs typeface="Verdana" panose="020B0604030504040204" pitchFamily="34" charset="0"/>
              </a:rPr>
              <a:t>Specify detailed </a:t>
            </a:r>
            <a:r>
              <a:rPr lang="en-GB" altLang="en-US" sz="2400" i="1" dirty="0">
                <a:ea typeface="Verdana" panose="020B0604030504040204" pitchFamily="34" charset="0"/>
                <a:cs typeface="Verdana" panose="020B0604030504040204" pitchFamily="34" charset="0"/>
              </a:rPr>
              <a:t>operating procedures</a:t>
            </a:r>
          </a:p>
          <a:p>
            <a:pPr marL="815975" lvl="2" indent="-342900" algn="just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</a:pPr>
            <a:r>
              <a:rPr lang="en-GB" altLang="en-US" sz="2400" dirty="0">
                <a:ea typeface="Verdana" panose="020B0604030504040204" pitchFamily="34" charset="0"/>
                <a:cs typeface="Verdana" panose="020B0604030504040204" pitchFamily="34" charset="0"/>
              </a:rPr>
              <a:t>approving OIML Issuing Authorities and Test Labs</a:t>
            </a:r>
          </a:p>
          <a:p>
            <a:pPr marL="815975" lvl="2" indent="-342900" algn="just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</a:pPr>
            <a:r>
              <a:rPr lang="en-GB" altLang="en-US" sz="2400" dirty="0">
                <a:ea typeface="Verdana" panose="020B0604030504040204" pitchFamily="34" charset="0"/>
                <a:cs typeface="Verdana" panose="020B0604030504040204" pitchFamily="34" charset="0"/>
              </a:rPr>
              <a:t>Experts</a:t>
            </a:r>
          </a:p>
          <a:p>
            <a:pPr marL="815975" lvl="2" indent="-342900" algn="just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</a:pPr>
            <a:r>
              <a:rPr lang="en-GB" altLang="en-US" sz="2400" dirty="0">
                <a:ea typeface="Verdana" panose="020B0604030504040204" pitchFamily="34" charset="0"/>
                <a:cs typeface="Verdana" panose="020B0604030504040204" pitchFamily="34" charset="0"/>
              </a:rPr>
              <a:t>Issuing certificates</a:t>
            </a:r>
          </a:p>
          <a:p>
            <a:pPr marL="815975" lvl="2" indent="-342900" algn="just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</a:pPr>
            <a:r>
              <a:rPr lang="en-GB" altLang="en-US" sz="2400" dirty="0">
                <a:ea typeface="Verdana" panose="020B0604030504040204" pitchFamily="34" charset="0"/>
                <a:cs typeface="Verdana" panose="020B0604030504040204" pitchFamily="34" charset="0"/>
              </a:rPr>
              <a:t>Using certificates</a:t>
            </a:r>
          </a:p>
          <a:p>
            <a:pPr marL="815975" lvl="2" indent="-342900" algn="just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</a:pPr>
            <a:r>
              <a:rPr lang="en-GB" altLang="en-US" sz="2400" dirty="0">
                <a:ea typeface="Verdana" panose="020B0604030504040204" pitchFamily="34" charset="0"/>
                <a:cs typeface="Verdana" panose="020B0604030504040204" pitchFamily="34" charset="0"/>
              </a:rPr>
              <a:t>Transition arrangements</a:t>
            </a:r>
          </a:p>
          <a:p>
            <a:pPr marL="815975" lvl="2" indent="-342900" algn="just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</a:pPr>
            <a:r>
              <a:rPr lang="en-GB" altLang="en-US" sz="2400" dirty="0">
                <a:ea typeface="Verdana" panose="020B0604030504040204" pitchFamily="34" charset="0"/>
                <a:cs typeface="Verdana" panose="020B0604030504040204" pitchFamily="34" charset="0"/>
              </a:rPr>
              <a:t>…</a:t>
            </a:r>
          </a:p>
          <a:p>
            <a:pPr marL="358775" lvl="1" indent="-342900" algn="just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</a:pPr>
            <a:r>
              <a:rPr lang="en-GB" altLang="en-US" sz="2400" dirty="0">
                <a:ea typeface="Verdana" panose="020B0604030504040204" pitchFamily="34" charset="0"/>
                <a:cs typeface="Verdana" panose="020B0604030504040204" pitchFamily="34" charset="0"/>
              </a:rPr>
              <a:t>Maintained by the MC (“Maintenance Group”)</a:t>
            </a:r>
          </a:p>
          <a:p>
            <a:pPr marL="358775" lvl="1" indent="-342900" algn="just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</a:pPr>
            <a:r>
              <a:rPr lang="en-GB" altLang="en-US" sz="2400" dirty="0">
                <a:ea typeface="Verdana" panose="020B0604030504040204" pitchFamily="34" charset="0"/>
                <a:cs typeface="Verdana" panose="020B0604030504040204" pitchFamily="34" charset="0"/>
              </a:rPr>
              <a:t>Approved by MC (CIML approval not required)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1124745"/>
            <a:ext cx="7283152" cy="504056"/>
          </a:xfrm>
        </p:spPr>
        <p:txBody>
          <a:bodyPr>
            <a:noAutofit/>
          </a:bodyPr>
          <a:lstStyle/>
          <a:p>
            <a:r>
              <a:rPr lang="nl-NL" sz="3200" b="1" dirty="0">
                <a:solidFill>
                  <a:srgbClr val="FF0000"/>
                </a:solidFill>
                <a:cs typeface="Arial" panose="020B0604020202020204" pitchFamily="34" charset="0"/>
              </a:rPr>
              <a:t>Procedural Documents</a:t>
            </a:r>
            <a:endParaRPr lang="en-US" sz="3200" b="1" dirty="0"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88004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6687" y="1124744"/>
            <a:ext cx="7283152" cy="504056"/>
          </a:xfrm>
        </p:spPr>
        <p:txBody>
          <a:bodyPr>
            <a:normAutofit fontScale="90000"/>
          </a:bodyPr>
          <a:lstStyle/>
          <a:p>
            <a:r>
              <a:rPr lang="en-GB" dirty="0"/>
              <a:t>Templates, Forms and Guidance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t>16</a:t>
            </a:fld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628800"/>
            <a:ext cx="7488832" cy="4809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/>
          <p:nvPr/>
        </p:nvSpPr>
        <p:spPr>
          <a:xfrm>
            <a:off x="323528" y="4869159"/>
            <a:ext cx="7488832" cy="1569413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03728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>
                <a:solidFill>
                  <a:srgbClr val="FF0000"/>
                </a:solidFill>
              </a:rPr>
              <a:t>Forms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Application forms are available to download:</a:t>
            </a:r>
          </a:p>
          <a:p>
            <a:pPr lvl="1"/>
            <a:r>
              <a:rPr lang="en-GB" sz="2400" dirty="0"/>
              <a:t>OIML Issuing Authority</a:t>
            </a:r>
          </a:p>
          <a:p>
            <a:pPr lvl="1"/>
            <a:r>
              <a:rPr lang="en-GB" sz="2400" dirty="0"/>
              <a:t>Test Laboratory</a:t>
            </a:r>
          </a:p>
          <a:p>
            <a:pPr lvl="1"/>
            <a:r>
              <a:rPr lang="en-GB" sz="2400" dirty="0"/>
              <a:t>Utilizer</a:t>
            </a:r>
          </a:p>
          <a:p>
            <a:pPr lvl="1"/>
            <a:r>
              <a:rPr lang="en-GB" sz="2400" dirty="0"/>
              <a:t>Associate</a:t>
            </a:r>
          </a:p>
          <a:p>
            <a:r>
              <a:rPr lang="en-GB" sz="2800" dirty="0"/>
              <a:t>Application forms available for:</a:t>
            </a:r>
          </a:p>
          <a:p>
            <a:pPr lvl="1"/>
            <a:r>
              <a:rPr lang="en-GB" sz="2400" dirty="0"/>
              <a:t>Legal Metrology Experts</a:t>
            </a:r>
          </a:p>
          <a:p>
            <a:pPr lvl="1"/>
            <a:r>
              <a:rPr lang="en-GB" sz="2400" dirty="0"/>
              <a:t>Management System Experts (Lead Assessors)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092280" y="6560259"/>
            <a:ext cx="648072" cy="196131"/>
          </a:xfrm>
        </p:spPr>
        <p:txBody>
          <a:bodyPr/>
          <a:lstStyle/>
          <a:p>
            <a:fld id="{112F3AA7-8D1D-4094-95D7-0F0AD16921C5}" type="slidenum">
              <a:rPr lang="fr-FR" smtClean="0"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96117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>
                <a:solidFill>
                  <a:srgbClr val="FF0000"/>
                </a:solidFill>
              </a:rPr>
              <a:t>Templates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sz="3000" dirty="0"/>
              <a:t>Templates provided for:</a:t>
            </a:r>
          </a:p>
          <a:p>
            <a:pPr lvl="1"/>
            <a:r>
              <a:rPr lang="en-GB" dirty="0"/>
              <a:t>Peer assessment reports for OIML Issuing Authorities (IA) and Test Laboratories (TL)</a:t>
            </a:r>
          </a:p>
          <a:p>
            <a:pPr lvl="1"/>
            <a:r>
              <a:rPr lang="en-GB" dirty="0"/>
              <a:t>Declaration and scope for IAs and TLs</a:t>
            </a:r>
          </a:p>
          <a:p>
            <a:pPr lvl="1"/>
            <a:r>
              <a:rPr lang="en-GB" dirty="0"/>
              <a:t>IA annual report to MC</a:t>
            </a:r>
          </a:p>
          <a:p>
            <a:pPr lvl="1"/>
            <a:r>
              <a:rPr lang="en-GB" dirty="0"/>
              <a:t>MC report to CIML</a:t>
            </a:r>
          </a:p>
          <a:p>
            <a:pPr lvl="1"/>
            <a:r>
              <a:rPr lang="en-GB" dirty="0"/>
              <a:t>…</a:t>
            </a:r>
          </a:p>
          <a:p>
            <a:r>
              <a:rPr lang="en-GB" sz="3000" dirty="0"/>
              <a:t>Use of forms and templates will ensure that all information is provided by applicants</a:t>
            </a:r>
          </a:p>
          <a:p>
            <a:r>
              <a:rPr lang="en-GB" sz="3000" dirty="0"/>
              <a:t>‘Filtering’ of applications and recording of RC recommendations and MC decisions, etc.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092280" y="6560259"/>
            <a:ext cx="648072" cy="196131"/>
          </a:xfrm>
        </p:spPr>
        <p:txBody>
          <a:bodyPr/>
          <a:lstStyle/>
          <a:p>
            <a:fld id="{112F3AA7-8D1D-4094-95D7-0F0AD16921C5}" type="slidenum">
              <a:rPr lang="fr-FR" smtClean="0"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1974505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>
                <a:solidFill>
                  <a:srgbClr val="FF0000"/>
                </a:solidFill>
              </a:rPr>
              <a:t>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Website provides a single point of access for all stakeholders to relevant information on the OIML-CS:</a:t>
            </a:r>
          </a:p>
          <a:p>
            <a:pPr lvl="1"/>
            <a:r>
              <a:rPr lang="en-GB" sz="2400" dirty="0"/>
              <a:t>Search facility for certificates</a:t>
            </a:r>
          </a:p>
          <a:p>
            <a:pPr lvl="1"/>
            <a:r>
              <a:rPr lang="en-GB" sz="2400" dirty="0"/>
              <a:t>OIML Issuing Authority scope</a:t>
            </a:r>
          </a:p>
          <a:p>
            <a:pPr lvl="1"/>
            <a:r>
              <a:rPr lang="en-GB" sz="2400" dirty="0"/>
              <a:t>Utilizer and Associate scopes</a:t>
            </a:r>
          </a:p>
          <a:p>
            <a:pPr lvl="1"/>
            <a:r>
              <a:rPr lang="en-GB" sz="2400" dirty="0"/>
              <a:t>Documentation (ODs and PDs)</a:t>
            </a:r>
          </a:p>
          <a:p>
            <a:pPr lvl="1"/>
            <a:r>
              <a:rPr lang="en-GB" sz="2400" dirty="0"/>
              <a:t>Application forms and templates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092280" y="6560259"/>
            <a:ext cx="648072" cy="196131"/>
          </a:xfrm>
        </p:spPr>
        <p:txBody>
          <a:bodyPr/>
          <a:lstStyle/>
          <a:p>
            <a:fld id="{112F3AA7-8D1D-4094-95D7-0F0AD16921C5}" type="slidenum">
              <a:rPr lang="fr-FR" smtClean="0"/>
              <a:t>19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510373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OIML-CS webpages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t>2</a:t>
            </a:fld>
            <a:endParaRPr lang="fr-FR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363" y="1844824"/>
            <a:ext cx="5280186" cy="4286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Oval 6"/>
          <p:cNvSpPr/>
          <p:nvPr/>
        </p:nvSpPr>
        <p:spPr>
          <a:xfrm>
            <a:off x="3499671" y="5157192"/>
            <a:ext cx="2648435" cy="72008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1" name="Straight Arrow Connector 10"/>
          <p:cNvCxnSpPr/>
          <p:nvPr/>
        </p:nvCxnSpPr>
        <p:spPr>
          <a:xfrm flipH="1">
            <a:off x="5123604" y="4187989"/>
            <a:ext cx="1956446" cy="981977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1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1" y="1772815"/>
            <a:ext cx="6487847" cy="4596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hteck 10"/>
          <p:cNvSpPr/>
          <p:nvPr/>
        </p:nvSpPr>
        <p:spPr>
          <a:xfrm>
            <a:off x="4143515" y="4869160"/>
            <a:ext cx="3243924" cy="79208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10"/>
          <p:cNvSpPr/>
          <p:nvPr/>
        </p:nvSpPr>
        <p:spPr>
          <a:xfrm>
            <a:off x="4125278" y="1778141"/>
            <a:ext cx="1022786" cy="39604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83323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3573016"/>
            <a:ext cx="7956376" cy="227483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/>
              <a:t>Paul DIXON</a:t>
            </a:r>
          </a:p>
          <a:p>
            <a:pPr marL="0" indent="0" algn="ctr">
              <a:buNone/>
            </a:pPr>
            <a:r>
              <a:rPr lang="en-US" sz="2400" b="1" dirty="0"/>
              <a:t>BIML Assistant Director</a:t>
            </a:r>
          </a:p>
          <a:p>
            <a:pPr marL="0" indent="0" algn="ctr">
              <a:buNone/>
            </a:pPr>
            <a:br>
              <a:rPr lang="en-US" sz="2400" b="1" dirty="0"/>
            </a:br>
            <a:r>
              <a:rPr lang="en-US" sz="2400" b="1" dirty="0">
                <a:hlinkClick r:id="rId2"/>
              </a:rPr>
              <a:t>paul.dixon@oiml.org</a:t>
            </a:r>
            <a:endParaRPr lang="en-US" sz="2400" b="1" dirty="0"/>
          </a:p>
          <a:p>
            <a:pPr marL="0" indent="0" algn="ctr">
              <a:buNone/>
            </a:pPr>
            <a:r>
              <a:rPr lang="en-US" sz="2400" b="1" dirty="0">
                <a:hlinkClick r:id="rId3"/>
              </a:rPr>
              <a:t>www.oiml.org</a:t>
            </a:r>
            <a:endParaRPr lang="en-US" sz="2400" dirty="0"/>
          </a:p>
        </p:txBody>
      </p:sp>
      <p:pic>
        <p:nvPicPr>
          <p:cNvPr id="5" name="Content Placeholder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1484784"/>
            <a:ext cx="2088232" cy="2088232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092280" y="6560259"/>
            <a:ext cx="648072" cy="196131"/>
          </a:xfrm>
        </p:spPr>
        <p:txBody>
          <a:bodyPr/>
          <a:lstStyle/>
          <a:p>
            <a:fld id="{112F3AA7-8D1D-4094-95D7-0F0AD16921C5}" type="slidenum">
              <a:rPr lang="fr-FR" smtClean="0"/>
              <a:t>20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725311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www.oiml.org/en/oiml-cs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t>3</a:t>
            </a:fld>
            <a:endParaRPr lang="fr-FR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772816"/>
            <a:ext cx="6848475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749555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>
                <a:solidFill>
                  <a:srgbClr val="FF0000"/>
                </a:solidFill>
              </a:rPr>
              <a:t>OIML Issuing Authorities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092280" y="6560259"/>
            <a:ext cx="648072" cy="196131"/>
          </a:xfrm>
        </p:spPr>
        <p:txBody>
          <a:bodyPr/>
          <a:lstStyle/>
          <a:p>
            <a:fld id="{112F3AA7-8D1D-4094-95D7-0F0AD16921C5}" type="slidenum">
              <a:rPr lang="fr-FR" smtClean="0"/>
              <a:t>4</a:t>
            </a:fld>
            <a:endParaRPr lang="fr-FR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420888"/>
            <a:ext cx="7692851" cy="2562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586580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>
                <a:solidFill>
                  <a:srgbClr val="FF0000"/>
                </a:solidFill>
              </a:rPr>
              <a:t>Utilizers and Associates (1)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092280" y="6560259"/>
            <a:ext cx="648072" cy="196131"/>
          </a:xfrm>
        </p:spPr>
        <p:txBody>
          <a:bodyPr/>
          <a:lstStyle/>
          <a:p>
            <a:fld id="{112F3AA7-8D1D-4094-95D7-0F0AD16921C5}" type="slidenum">
              <a:rPr lang="fr-FR" smtClean="0"/>
              <a:t>5</a:t>
            </a:fld>
            <a:endParaRPr lang="fr-FR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772816"/>
            <a:ext cx="7764859" cy="3679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215861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>
                <a:solidFill>
                  <a:srgbClr val="FF0000"/>
                </a:solidFill>
              </a:rPr>
              <a:t>Utilizers and Associates (2)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092280" y="6560259"/>
            <a:ext cx="648072" cy="196131"/>
          </a:xfrm>
        </p:spPr>
        <p:txBody>
          <a:bodyPr/>
          <a:lstStyle/>
          <a:p>
            <a:fld id="{112F3AA7-8D1D-4094-95D7-0F0AD16921C5}" type="slidenum">
              <a:rPr lang="fr-FR" smtClean="0"/>
              <a:t>6</a:t>
            </a:fld>
            <a:endParaRPr lang="fr-FR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497" y="2780928"/>
            <a:ext cx="7614493" cy="16690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965331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>
                <a:solidFill>
                  <a:srgbClr val="FF0000"/>
                </a:solidFill>
              </a:rPr>
              <a:t>Search Registered Certificates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092280" y="6560259"/>
            <a:ext cx="648072" cy="196131"/>
          </a:xfrm>
        </p:spPr>
        <p:txBody>
          <a:bodyPr/>
          <a:lstStyle/>
          <a:p>
            <a:fld id="{112F3AA7-8D1D-4094-95D7-0F0AD16921C5}" type="slidenum">
              <a:rPr lang="fr-FR" smtClean="0"/>
              <a:t>7</a:t>
            </a:fld>
            <a:endParaRPr lang="fr-FR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916832"/>
            <a:ext cx="7258050" cy="418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937792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6687" y="1124744"/>
            <a:ext cx="7283152" cy="504056"/>
          </a:xfrm>
        </p:spPr>
        <p:txBody>
          <a:bodyPr>
            <a:normAutofit fontScale="90000"/>
          </a:bodyPr>
          <a:lstStyle/>
          <a:p>
            <a:r>
              <a:rPr lang="en-GB" dirty="0"/>
              <a:t>Documentation Structure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t>8</a:t>
            </a:fld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628800"/>
            <a:ext cx="7488832" cy="4809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380139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6687" y="1124744"/>
            <a:ext cx="7283152" cy="504056"/>
          </a:xfrm>
        </p:spPr>
        <p:txBody>
          <a:bodyPr>
            <a:normAutofit fontScale="90000"/>
          </a:bodyPr>
          <a:lstStyle/>
          <a:p>
            <a:r>
              <a:rPr lang="en-GB" dirty="0"/>
              <a:t>OIML B 18 - Framework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t>9</a:t>
            </a:fld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628800"/>
            <a:ext cx="7488832" cy="4809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/>
          <p:nvPr/>
        </p:nvSpPr>
        <p:spPr>
          <a:xfrm>
            <a:off x="323528" y="2204864"/>
            <a:ext cx="7488832" cy="864096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432999"/>
      </p:ext>
    </p:extLst>
  </p:cSld>
  <p:clrMapOvr>
    <a:masterClrMapping/>
  </p:clrMapOvr>
</p:sld>
</file>

<file path=ppt/theme/theme1.xml><?xml version="1.0" encoding="utf-8"?>
<a:theme xmlns:a="http://schemas.openxmlformats.org/drawingml/2006/main" name="OIML PowerPoint Layout 2015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322</Words>
  <Application>Microsoft Office PowerPoint</Application>
  <PresentationFormat>Bildschirmpräsentation (4:3)</PresentationFormat>
  <Paragraphs>111</Paragraphs>
  <Slides>20</Slides>
  <Notes>4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20</vt:i4>
      </vt:variant>
    </vt:vector>
  </HeadingPairs>
  <TitlesOfParts>
    <vt:vector size="24" baseType="lpstr">
      <vt:lpstr>Arial</vt:lpstr>
      <vt:lpstr>Calibri</vt:lpstr>
      <vt:lpstr>Verdana</vt:lpstr>
      <vt:lpstr>OIML PowerPoint Layout 2015</vt:lpstr>
      <vt:lpstr>OIML-CS Website and Documentation</vt:lpstr>
      <vt:lpstr>OIML-CS webpages</vt:lpstr>
      <vt:lpstr>www.oiml.org/en/oiml-cs</vt:lpstr>
      <vt:lpstr>OIML Issuing Authorities</vt:lpstr>
      <vt:lpstr>Utilizers and Associates (1)</vt:lpstr>
      <vt:lpstr>Utilizers and Associates (2)</vt:lpstr>
      <vt:lpstr>Search Registered Certificates</vt:lpstr>
      <vt:lpstr>Documentation Structure</vt:lpstr>
      <vt:lpstr>OIML B 18 - Framework</vt:lpstr>
      <vt:lpstr>OIML B 18:2017</vt:lpstr>
      <vt:lpstr>Operational Documents</vt:lpstr>
      <vt:lpstr>Operational Documents</vt:lpstr>
      <vt:lpstr>Procedural Documents</vt:lpstr>
      <vt:lpstr>Procedural Documents</vt:lpstr>
      <vt:lpstr>Procedural Documents</vt:lpstr>
      <vt:lpstr>Templates, Forms and Guidance</vt:lpstr>
      <vt:lpstr>Forms</vt:lpstr>
      <vt:lpstr>Templates</vt:lpstr>
      <vt:lpstr>Summary</vt:lpstr>
      <vt:lpstr>PowerPoint-Präsentation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OIML Certification System</dc:title>
  <dc:creator>DixonP</dc:creator>
  <cp:lastModifiedBy>Peter Ulbig</cp:lastModifiedBy>
  <cp:revision>184</cp:revision>
  <cp:lastPrinted>2017-06-09T15:55:04Z</cp:lastPrinted>
  <dcterms:created xsi:type="dcterms:W3CDTF">2017-01-13T15:09:56Z</dcterms:created>
  <dcterms:modified xsi:type="dcterms:W3CDTF">2018-05-14T07:58:46Z</dcterms:modified>
</cp:coreProperties>
</file>